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16"/>
  </p:notesMasterIdLst>
  <p:sldIdLst>
    <p:sldId id="277" r:id="rId2"/>
    <p:sldId id="289" r:id="rId3"/>
    <p:sldId id="274" r:id="rId4"/>
    <p:sldId id="278" r:id="rId5"/>
    <p:sldId id="286" r:id="rId6"/>
    <p:sldId id="288" r:id="rId7"/>
    <p:sldId id="263" r:id="rId8"/>
    <p:sldId id="266" r:id="rId9"/>
    <p:sldId id="287" r:id="rId10"/>
    <p:sldId id="267" r:id="rId11"/>
    <p:sldId id="271" r:id="rId12"/>
    <p:sldId id="290" r:id="rId13"/>
    <p:sldId id="283" r:id="rId14"/>
    <p:sldId id="258" r:id="rId15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inimized">
    <p:restoredLeft sz="15620"/>
    <p:restoredTop sz="88525" autoAdjust="0"/>
  </p:normalViewPr>
  <p:slideViewPr>
    <p:cSldViewPr>
      <p:cViewPr varScale="1">
        <p:scale>
          <a:sx n="85" d="100"/>
          <a:sy n="85" d="100"/>
        </p:scale>
        <p:origin x="-227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1A9A9CA-4C3C-451E-B1C5-4A1244B7718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2E2BE85-0BE6-4708-BA1D-C3ECD018B87D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03160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2BE85-0BE6-4708-BA1D-C3ECD018B87D}" type="slidenum">
              <a:rPr lang="ru-RU" smtClean="0"/>
              <a:pPr/>
              <a:t>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3950141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2BE85-0BE6-4708-BA1D-C3ECD018B87D}" type="slidenum">
              <a:rPr lang="ru-RU" smtClean="0"/>
              <a:pPr/>
              <a:t>10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57748351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2BE85-0BE6-4708-BA1D-C3ECD018B87D}" type="slidenum">
              <a:rPr lang="ru-RU" smtClean="0"/>
              <a:pPr/>
              <a:t>11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75543185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2BE85-0BE6-4708-BA1D-C3ECD018B87D}" type="slidenum">
              <a:rPr lang="ru-RU" smtClean="0"/>
              <a:pPr/>
              <a:t>13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950115417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82E2BE85-0BE6-4708-BA1D-C3ECD018B87D}" type="slidenum">
              <a:rPr lang="ru-RU" smtClean="0"/>
              <a:pPr/>
              <a:t>14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8733185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8466" y="-8468"/>
            <a:ext cx="9169804" cy="6874935"/>
            <a:chOff x="-8466" y="-8468"/>
            <a:chExt cx="9169804" cy="6874935"/>
          </a:xfrm>
        </p:grpSpPr>
        <p:cxnSp>
          <p:nvCxnSpPr>
            <p:cNvPr id="17" name="Straight Connector 16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9" name="Freeform 18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19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20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21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Freeform 22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Freeform 23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24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Freeform 27"/>
            <p:cNvSpPr/>
            <p:nvPr/>
          </p:nvSpPr>
          <p:spPr>
            <a:xfrm>
              <a:off x="-8466" y="-8468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5" y="2404534"/>
            <a:ext cx="5826719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5" y="4050834"/>
            <a:ext cx="5826719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6687502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4470400"/>
            <a:ext cx="6347714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9990770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4" y="3632200"/>
            <a:ext cx="541980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470400"/>
            <a:ext cx="6347715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51788430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1931988"/>
            <a:ext cx="6347715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1508304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5" y="609600"/>
            <a:ext cx="6072182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4" name="TextBox 23"/>
          <p:cNvSpPr txBox="1"/>
          <p:nvPr/>
        </p:nvSpPr>
        <p:spPr>
          <a:xfrm>
            <a:off x="482711" y="790378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6747699" y="2886556"/>
            <a:ext cx="457319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xmlns="" val="203767267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609600"/>
            <a:ext cx="6341465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597" y="4013200"/>
            <a:ext cx="6347716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8891147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87989180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2" y="609600"/>
            <a:ext cx="978812" cy="5251451"/>
          </a:xfrm>
        </p:spPr>
        <p:txBody>
          <a:bodyPr vert="eaVert" anchor="ctr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599" y="609600"/>
            <a:ext cx="5195026" cy="525145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9225459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61690929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8" y="2700868"/>
            <a:ext cx="6347715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8" y="4527448"/>
            <a:ext cx="6347715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35038330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2160589"/>
            <a:ext cx="3088109" cy="38807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2160590"/>
            <a:ext cx="3088110" cy="388077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54490901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2160983"/>
            <a:ext cx="309067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737246"/>
            <a:ext cx="3090672" cy="330411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08127399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4" cy="1320800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1667528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18988752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1498604"/>
            <a:ext cx="2790182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75" y="514925"/>
            <a:ext cx="3386037" cy="5526437"/>
          </a:xfrm>
        </p:spPr>
        <p:txBody>
          <a:bodyPr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2777069"/>
            <a:ext cx="2790182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31755518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800600"/>
            <a:ext cx="634771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609600"/>
            <a:ext cx="6347714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5367338"/>
            <a:ext cx="6347714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0280512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7" name="Group 16"/>
          <p:cNvGrpSpPr/>
          <p:nvPr/>
        </p:nvGrpSpPr>
        <p:grpSpPr>
          <a:xfrm>
            <a:off x="-8467" y="-8468"/>
            <a:ext cx="9169805" cy="6874935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00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830" y="4175605"/>
              <a:ext cx="4022475" cy="2682396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2707" y="0"/>
              <a:ext cx="1219200" cy="6858000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896" y="1"/>
              <a:ext cx="2269442" cy="6866466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158" y="-8467"/>
              <a:ext cx="1948147" cy="6866467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7896" y="3920066"/>
              <a:ext cx="2513565" cy="2937933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429" y="-8467"/>
              <a:ext cx="2142876" cy="6866467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5776" y="-8467"/>
              <a:ext cx="857530" cy="6866467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231" y="-8468"/>
              <a:ext cx="1066770" cy="6866467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60297" y="4893733"/>
              <a:ext cx="1094086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2160590"/>
            <a:ext cx="6347714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258" y="6041363"/>
            <a:ext cx="68413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9ED0C4-5089-405F-B332-AE18C241B56A}" type="datetimeFigureOut">
              <a:rPr lang="ru-RU" smtClean="0"/>
              <a:pPr/>
              <a:t>01.12.2019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599" y="6041363"/>
            <a:ext cx="4622973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4676" y="6041363"/>
            <a:ext cx="51263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28A86C60-DAA5-4EB2-89B5-6088473FDC37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4872261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4.jpeg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1019200"/>
          </a:xfrm>
        </p:spPr>
        <p:txBody>
          <a:bodyPr>
            <a:normAutofit fontScale="90000"/>
          </a:bodyPr>
          <a:lstStyle/>
          <a:p>
            <a:r>
              <a:rPr lang="ru-RU" sz="1800" b="1" dirty="0" smtClean="0"/>
              <a:t> </a:t>
            </a:r>
            <a:r>
              <a:rPr lang="ru-RU" sz="1800" b="1" i="1" dirty="0" smtClean="0">
                <a:solidFill>
                  <a:schemeClr val="tx1"/>
                </a:solidFill>
              </a:rPr>
              <a:t>«</a:t>
            </a:r>
            <a:r>
              <a:rPr lang="ru-RU" sz="1800" i="1" dirty="0" smtClean="0">
                <a:solidFill>
                  <a:schemeClr val="tx1"/>
                </a:solidFill>
              </a:rPr>
              <a:t>Русский язык обладает всеми средствами для выражения самых тонких ощущений и оттенков мысли».</a:t>
            </a:r>
            <a:r>
              <a:rPr lang="ru-RU" sz="1800" b="1" dirty="0" smtClean="0">
                <a:solidFill>
                  <a:schemeClr val="tx1"/>
                </a:solidFill>
              </a:rPr>
              <a:t/>
            </a:r>
            <a:br>
              <a:rPr lang="ru-RU" sz="1800" b="1" dirty="0" smtClean="0">
                <a:solidFill>
                  <a:schemeClr val="tx1"/>
                </a:solidFill>
              </a:rPr>
            </a:br>
            <a:r>
              <a:rPr lang="ru-RU" sz="1800" b="1" dirty="0" smtClean="0">
                <a:solidFill>
                  <a:schemeClr val="tx1"/>
                </a:solidFill>
              </a:rPr>
              <a:t>                                                                А.М.Горький</a:t>
            </a:r>
            <a:endParaRPr lang="ru-RU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609599" y="1844824"/>
            <a:ext cx="6347714" cy="4196539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3200" dirty="0" smtClean="0"/>
          </a:p>
          <a:p>
            <a:pPr algn="ctr">
              <a:buNone/>
            </a:pPr>
            <a:r>
              <a:rPr lang="ru-RU" sz="3200" dirty="0" smtClean="0"/>
              <a:t>Обобщающий урок по теме «Глагол»</a:t>
            </a:r>
            <a:endParaRPr lang="ru-RU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7506" y="116632"/>
            <a:ext cx="7992886" cy="1370078"/>
          </a:xfrm>
        </p:spPr>
        <p:txBody>
          <a:bodyPr>
            <a:normAutofit fontScale="90000"/>
          </a:bodyPr>
          <a:lstStyle/>
          <a:p>
            <a:r>
              <a:rPr lang="ru-RU" sz="2200" b="1" dirty="0">
                <a:solidFill>
                  <a:schemeClr val="tx1"/>
                </a:solidFill>
              </a:rPr>
              <a:t> Упражнение для закрепления пройденного материала</a:t>
            </a:r>
            <a:r>
              <a:rPr lang="ru-RU" sz="2000" b="1" dirty="0"/>
              <a:t/>
            </a:r>
            <a:br>
              <a:rPr lang="ru-RU" sz="2000" b="1" dirty="0"/>
            </a:br>
            <a:r>
              <a:rPr lang="ru-RU" sz="2000" b="1" dirty="0" smtClean="0"/>
              <a:t/>
            </a:r>
            <a:br>
              <a:rPr lang="ru-RU" sz="2000" b="1" dirty="0" smtClean="0"/>
            </a:br>
            <a:r>
              <a:rPr lang="ru-RU" sz="2000" b="1" u="sng" dirty="0" smtClean="0">
                <a:solidFill>
                  <a:schemeClr val="tx1"/>
                </a:solidFill>
              </a:rPr>
              <a:t>Задание: </a:t>
            </a:r>
            <a:r>
              <a:rPr lang="ru-RU" sz="2000" dirty="0" smtClean="0">
                <a:solidFill>
                  <a:schemeClr val="tx1"/>
                </a:solidFill>
              </a:rPr>
              <a:t>Спишите   текст о гербе Москвы, раскрывая скобки. Правильно согласуйте глаголы с именами существительными или местоимениями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07504" y="1486710"/>
            <a:ext cx="7802761" cy="4554653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 smtClean="0"/>
              <a:t>Герб Москвы.</a:t>
            </a:r>
          </a:p>
          <a:p>
            <a:pPr marL="0" indent="0">
              <a:buNone/>
            </a:pPr>
            <a:r>
              <a:rPr lang="ru-RU" dirty="0" smtClean="0"/>
              <a:t>  Мы (видеть) герб Москвы. На красном фоне автор (изобразить) всадника на белом коне. Всадник (пронзать) копьем змея. Это святой Георгий Победоносец.</a:t>
            </a:r>
          </a:p>
          <a:p>
            <a:pPr marL="0" indent="0">
              <a:buNone/>
            </a:pPr>
            <a:r>
              <a:rPr lang="ru-RU" dirty="0" smtClean="0"/>
              <a:t>  Изображение(возникнуть) при Юрии Долгоруком. Князь (считать) святого своим покровителем и (верить) , что он (охранять) от бед. </a:t>
            </a:r>
            <a:endParaRPr lang="ru-RU" dirty="0"/>
          </a:p>
        </p:txBody>
      </p:sp>
      <p:pic>
        <p:nvPicPr>
          <p:cNvPr id="1028" name="Picture 4" descr="http://www.neizvestniy-geniy.ru/images/works/photo/2012/04/589769_1.jp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851920" y="3454805"/>
            <a:ext cx="3106942" cy="340319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55531" y="116632"/>
            <a:ext cx="8096833" cy="2084943"/>
          </a:xfrm>
        </p:spPr>
        <p:txBody>
          <a:bodyPr>
            <a:noAutofit/>
          </a:bodyPr>
          <a:lstStyle/>
          <a:p>
            <a:pPr algn="ctr">
              <a:buNone/>
            </a:pPr>
            <a:r>
              <a:rPr lang="ru-RU" sz="2000" dirty="0" smtClean="0"/>
              <a:t>     </a:t>
            </a:r>
            <a:r>
              <a:rPr lang="ru-RU" sz="2000" i="1" dirty="0" smtClean="0"/>
              <a:t>Составь пословицы, вставляя вместо точек необходимый глагол. Правильно употреби  частицу </a:t>
            </a:r>
            <a:r>
              <a:rPr lang="ru-RU" sz="2000" b="1" i="1" dirty="0" smtClean="0"/>
              <a:t>НЕ</a:t>
            </a:r>
            <a:endParaRPr lang="ru-RU" sz="2000" i="1" dirty="0" smtClean="0"/>
          </a:p>
          <a:p>
            <a:pPr marL="0" indent="0">
              <a:buNone/>
            </a:pPr>
            <a:r>
              <a:rPr lang="ru-RU" sz="2000" dirty="0" smtClean="0"/>
              <a:t> Москва слезам (не) ………………… .</a:t>
            </a:r>
          </a:p>
          <a:p>
            <a:pPr marL="0" indent="0">
              <a:buNone/>
            </a:pPr>
            <a:r>
              <a:rPr lang="ru-RU" sz="2000" dirty="0" smtClean="0"/>
              <a:t> Он в Москве (не)  ……………… , красоты (не) ……………………  .</a:t>
            </a:r>
          </a:p>
          <a:p>
            <a:pPr marL="0" indent="0">
              <a:buNone/>
            </a:pPr>
            <a:r>
              <a:rPr lang="ru-RU" sz="2000" dirty="0" smtClean="0"/>
              <a:t> Вы в Москве хлеба-соли  ………   , красного звона ………….</a:t>
            </a:r>
            <a:endParaRPr lang="ru-RU" sz="2000" dirty="0"/>
          </a:p>
        </p:txBody>
      </p:sp>
      <p:pic>
        <p:nvPicPr>
          <p:cNvPr id="2050" name="Picture 2" descr="https://avatars.mds.yandex.net/get-pdb/34158/d9bfeab6-8556-4e77-bcdf-0ae902e5ad76/s1200?webp=fals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905255" y="2492896"/>
            <a:ext cx="3024336" cy="2177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2" name="Picture 4" descr="http://itd0.mycdn.me/image?id=857664274196&amp;t=20&amp;plc=WEB&amp;tkn=*XRvbTiCkqqGTrRNdEgmS5upl2QE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0" y="2492896"/>
            <a:ext cx="3024334" cy="2177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2056" name="Picture 8" descr="http://lubo-milo.com/d/894917/d/4yb2egdt4eg_1kopirovaniye.jp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39752" y="4390842"/>
            <a:ext cx="3528392" cy="2467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86707" y="404664"/>
            <a:ext cx="6347714" cy="4672861"/>
          </a:xfrm>
        </p:spPr>
        <p:txBody>
          <a:bodyPr/>
          <a:lstStyle/>
          <a:p>
            <a:pPr marL="0" indent="0" algn="ctr">
              <a:buNone/>
            </a:pPr>
            <a:r>
              <a:rPr lang="ru-RU" dirty="0"/>
              <a:t>Москва слезам  </a:t>
            </a:r>
            <a:r>
              <a:rPr lang="ru-RU" dirty="0" smtClean="0"/>
              <a:t>не верит.</a:t>
            </a:r>
          </a:p>
          <a:p>
            <a:pPr marL="0" indent="0" algn="ctr">
              <a:buNone/>
            </a:pPr>
            <a:r>
              <a:rPr lang="ru-RU" dirty="0" smtClean="0"/>
              <a:t>Он </a:t>
            </a:r>
            <a:r>
              <a:rPr lang="ru-RU" dirty="0"/>
              <a:t>в Москве </a:t>
            </a:r>
            <a:r>
              <a:rPr lang="ru-RU" dirty="0" smtClean="0"/>
              <a:t>не бывал, </a:t>
            </a:r>
            <a:r>
              <a:rPr lang="ru-RU" dirty="0"/>
              <a:t>красоты </a:t>
            </a:r>
            <a:r>
              <a:rPr lang="ru-RU" dirty="0" smtClean="0"/>
              <a:t>не видал.</a:t>
            </a:r>
            <a:endParaRPr lang="ru-RU" dirty="0"/>
          </a:p>
          <a:p>
            <a:pPr marL="0" indent="0" algn="ctr">
              <a:buNone/>
            </a:pPr>
            <a:r>
              <a:rPr lang="ru-RU" dirty="0"/>
              <a:t>Вы в Москве </a:t>
            </a:r>
            <a:r>
              <a:rPr lang="ru-RU" dirty="0" smtClean="0"/>
              <a:t>хлеба-соли покушаете, </a:t>
            </a:r>
            <a:r>
              <a:rPr lang="ru-RU" dirty="0"/>
              <a:t>красного звона  </a:t>
            </a:r>
            <a:r>
              <a:rPr lang="ru-RU" dirty="0" smtClean="0"/>
              <a:t>послушаете.</a:t>
            </a:r>
            <a:endParaRPr lang="ru-RU" dirty="0"/>
          </a:p>
          <a:p>
            <a:endParaRPr lang="ru-RU" dirty="0"/>
          </a:p>
        </p:txBody>
      </p:sp>
      <p:pic>
        <p:nvPicPr>
          <p:cNvPr id="4" name="Picture 2" descr="https://avatars.mds.yandex.net/get-pdb/34158/d9bfeab6-8556-4e77-bcdf-0ae902e5ad76/s1200?webp=false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499992" y="2060848"/>
            <a:ext cx="3024336" cy="2177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5" name="Picture 4" descr="http://itd0.mycdn.me/image?id=857664274196&amp;t=20&amp;plc=WEB&amp;tkn=*XRvbTiCkqqGTrRNdEgmS5upl2QE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467544" y="2060848"/>
            <a:ext cx="3024334" cy="217746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8" descr="http://lubo-milo.com/d/894917/d/4yb2egdt4eg_1kopirovaniye.jpg"/>
          <p:cNvPicPr>
            <a:picLocks noChangeAspect="1" noChangeArrowheads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31739" y="4212448"/>
            <a:ext cx="3528392" cy="246715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878501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818725" y="908720"/>
            <a:ext cx="6734536" cy="52322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/>
            <a:r>
              <a:rPr lang="ru-RU" sz="2800" dirty="0"/>
              <a:t>Глагол обозначает действие предмета 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06314" y="1772816"/>
            <a:ext cx="7006046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smtClean="0"/>
              <a:t>Глагол отвечает </a:t>
            </a:r>
            <a:r>
              <a:rPr lang="ru-RU" sz="2800" dirty="0"/>
              <a:t>на </a:t>
            </a:r>
            <a:r>
              <a:rPr lang="ru-RU" sz="2800" smtClean="0"/>
              <a:t>вопросы  Кто</a:t>
            </a:r>
            <a:r>
              <a:rPr lang="ru-RU" sz="2800" dirty="0"/>
              <a:t>?   Что? </a:t>
            </a:r>
          </a:p>
        </p:txBody>
      </p:sp>
      <p:sp>
        <p:nvSpPr>
          <p:cNvPr id="7" name="Прямоугольник 6"/>
          <p:cNvSpPr/>
          <p:nvPr/>
        </p:nvSpPr>
        <p:spPr>
          <a:xfrm>
            <a:off x="323528" y="2610835"/>
            <a:ext cx="8135236" cy="95410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В речи глаголы связаны только с именами существительными </a:t>
            </a:r>
          </a:p>
        </p:txBody>
      </p:sp>
      <p:sp>
        <p:nvSpPr>
          <p:cNvPr id="9" name="Прямоугольник 8"/>
          <p:cNvSpPr/>
          <p:nvPr/>
        </p:nvSpPr>
        <p:spPr>
          <a:xfrm>
            <a:off x="734306" y="3835896"/>
            <a:ext cx="7150062" cy="181588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800" dirty="0"/>
              <a:t>Глаголы имеют такое же лицо и число , как имя существительное или местоимение, с которыми они связаны в речи</a:t>
            </a:r>
          </a:p>
        </p:txBody>
      </p:sp>
    </p:spTree>
    <p:extLst>
      <p:ext uri="{BB962C8B-B14F-4D97-AF65-F5344CB8AC3E}">
        <p14:creationId xmlns:p14="http://schemas.microsoft.com/office/powerpoint/2010/main" xmlns="" val="19543387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25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2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13" dur="25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25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22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3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24" dur="25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25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3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4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FF000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35" dur="25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5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6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44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5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o>
                                        <p:clrVal>
                                          <a:srgbClr val="00B050"/>
                                        </p:clrVal>
                                      </p:to>
                                    </p:set>
                                    <p:set>
                                      <p:cBhvr>
                                        <p:cTn id="46" dur="25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6" grpId="0"/>
      <p:bldP spid="6" grpId="1"/>
      <p:bldP spid="7" grpId="0"/>
      <p:bldP spid="7" grpId="1"/>
      <p:bldP spid="9" grpId="0"/>
      <p:bldP spid="9" grpId="1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7</a:t>
            </a:r>
            <a:endParaRPr lang="ru-RU" dirty="0"/>
          </a:p>
        </p:txBody>
      </p:sp>
      <p:pic>
        <p:nvPicPr>
          <p:cNvPr id="1026" name="Picture 2" descr="C:\Users\ZION\Desktop\018.jpg"/>
          <p:cNvPicPr>
            <a:picLocks noGrp="1" noChangeAspect="1" noChangeArrowheads="1"/>
          </p:cNvPicPr>
          <p:nvPr>
            <p:ph idx="1"/>
          </p:nvPr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" y="0"/>
            <a:ext cx="9144000" cy="68580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251520" y="1340768"/>
            <a:ext cx="7776864" cy="3323456"/>
          </a:xfrm>
        </p:spPr>
        <p:txBody>
          <a:bodyPr>
            <a:noAutofit/>
          </a:bodyPr>
          <a:lstStyle/>
          <a:p>
            <a:r>
              <a:rPr lang="ru-RU" sz="4000" dirty="0" smtClean="0"/>
              <a:t>ГЛАГОЛ – ЭТО ЧАСТЬ РЕЧИ, КОТОРАЯ ОБОЗНАЧАЕТ ДЕЙСТВИЕ ПРЕДМЕТА И ОТВЕЧАЕТ НА ВОПРОСЫ </a:t>
            </a:r>
            <a:br>
              <a:rPr lang="ru-RU" sz="4000" dirty="0" smtClean="0"/>
            </a:br>
            <a:r>
              <a:rPr lang="ru-RU" sz="4000" dirty="0" smtClean="0"/>
              <a:t>ЧТО ДЕЛАТЬ? ЧТО СДЕЛАТЬ?</a:t>
            </a:r>
            <a:br>
              <a:rPr lang="ru-RU" sz="4000" dirty="0" smtClean="0"/>
            </a:br>
            <a:endParaRPr lang="ru-RU" sz="4000" dirty="0"/>
          </a:p>
        </p:txBody>
      </p:sp>
    </p:spTree>
    <p:extLst>
      <p:ext uri="{BB962C8B-B14F-4D97-AF65-F5344CB8AC3E}">
        <p14:creationId xmlns:p14="http://schemas.microsoft.com/office/powerpoint/2010/main" xmlns="" val="309283624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251520" y="1268760"/>
            <a:ext cx="7416824" cy="4896544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000" i="1" dirty="0" smtClean="0"/>
              <a:t>   </a:t>
            </a:r>
            <a:r>
              <a:rPr lang="ru-RU" sz="2000" i="1" dirty="0" smtClean="0">
                <a:solidFill>
                  <a:schemeClr val="tx1"/>
                </a:solidFill>
              </a:rPr>
              <a:t>Задание</a:t>
            </a:r>
            <a:r>
              <a:rPr lang="ru-RU" sz="2000" i="1" dirty="0" smtClean="0"/>
              <a:t>: Прочитайте текст. Вставьте глаголы, которые наполнят звучанием описание картины</a:t>
            </a:r>
          </a:p>
          <a:p>
            <a:pPr marL="0" indent="0">
              <a:buNone/>
            </a:pPr>
            <a:r>
              <a:rPr lang="ru-RU" sz="2000" dirty="0" smtClean="0"/>
              <a:t>	Нас всюду окружают звуки. Утром  </a:t>
            </a:r>
            <a:r>
              <a:rPr lang="ru-RU" sz="2000" b="1" dirty="0" smtClean="0">
                <a:solidFill>
                  <a:srgbClr val="FF0000"/>
                </a:solidFill>
              </a:rPr>
              <a:t>звенит</a:t>
            </a:r>
            <a:r>
              <a:rPr lang="ru-RU" sz="2000" b="1" dirty="0" smtClean="0"/>
              <a:t> </a:t>
            </a:r>
            <a:r>
              <a:rPr lang="ru-RU" sz="2000" dirty="0" smtClean="0"/>
              <a:t>будильник, </a:t>
            </a:r>
            <a:r>
              <a:rPr lang="ru-RU" sz="2000" b="1" dirty="0" smtClean="0">
                <a:solidFill>
                  <a:srgbClr val="FF0000"/>
                </a:solidFill>
              </a:rPr>
              <a:t>скрипит</a:t>
            </a:r>
            <a:r>
              <a:rPr lang="ru-RU" sz="2000" dirty="0" smtClean="0"/>
              <a:t> дверь. На улице </a:t>
            </a:r>
            <a:r>
              <a:rPr lang="ru-RU" sz="2000" b="1" dirty="0" smtClean="0">
                <a:solidFill>
                  <a:srgbClr val="FF0000"/>
                </a:solidFill>
              </a:rPr>
              <a:t>гудит</a:t>
            </a:r>
            <a:r>
              <a:rPr lang="ru-RU" sz="2000" b="1" dirty="0" smtClean="0"/>
              <a:t> </a:t>
            </a:r>
            <a:r>
              <a:rPr lang="ru-RU" sz="2000" dirty="0" smtClean="0"/>
              <a:t>транспорт. </a:t>
            </a:r>
          </a:p>
          <a:p>
            <a:pPr marL="0" indent="0">
              <a:buNone/>
            </a:pPr>
            <a:r>
              <a:rPr lang="ru-RU" sz="2000" dirty="0" smtClean="0"/>
              <a:t>	В морозный день снег </a:t>
            </a:r>
            <a:r>
              <a:rPr lang="ru-RU" sz="2000" b="1" dirty="0" smtClean="0">
                <a:solidFill>
                  <a:srgbClr val="FF0000"/>
                </a:solidFill>
              </a:rPr>
              <a:t>хрустит</a:t>
            </a:r>
            <a:r>
              <a:rPr lang="ru-RU" sz="2000" b="1" dirty="0" smtClean="0"/>
              <a:t> </a:t>
            </a:r>
            <a:r>
              <a:rPr lang="ru-RU" sz="2000" dirty="0" smtClean="0"/>
              <a:t> под ногами. В весенний  день дождь  </a:t>
            </a:r>
            <a:r>
              <a:rPr lang="ru-RU" sz="2000" b="1" dirty="0" smtClean="0">
                <a:solidFill>
                  <a:srgbClr val="FF0000"/>
                </a:solidFill>
              </a:rPr>
              <a:t>барабанит</a:t>
            </a:r>
            <a:r>
              <a:rPr lang="ru-RU" sz="2000" dirty="0" smtClean="0"/>
              <a:t>  по стеклу, а на улице вода  </a:t>
            </a:r>
            <a:r>
              <a:rPr lang="ru-RU" sz="2000" b="1" dirty="0" smtClean="0">
                <a:solidFill>
                  <a:srgbClr val="FF0000"/>
                </a:solidFill>
              </a:rPr>
              <a:t>хлюпает </a:t>
            </a:r>
            <a:r>
              <a:rPr lang="ru-RU" sz="2000" dirty="0" smtClean="0"/>
              <a:t>  под ногами.</a:t>
            </a:r>
          </a:p>
          <a:p>
            <a:pPr marL="0" indent="0">
              <a:buNone/>
            </a:pPr>
            <a:r>
              <a:rPr lang="ru-RU" sz="2000" dirty="0" smtClean="0"/>
              <a:t> 	Сколько звуков в лесу! Шаловливо</a:t>
            </a:r>
            <a:r>
              <a:rPr lang="ru-RU" sz="2000" dirty="0" smtClean="0">
                <a:solidFill>
                  <a:srgbClr val="FF0000"/>
                </a:solidFill>
              </a:rPr>
              <a:t> </a:t>
            </a:r>
            <a:r>
              <a:rPr lang="ru-RU" sz="2000" b="1" dirty="0" smtClean="0">
                <a:solidFill>
                  <a:srgbClr val="FF0000"/>
                </a:solidFill>
              </a:rPr>
              <a:t>звенит</a:t>
            </a:r>
            <a:r>
              <a:rPr lang="ru-RU" sz="2000" dirty="0" smtClean="0">
                <a:solidFill>
                  <a:srgbClr val="FF0000"/>
                </a:solidFill>
              </a:rPr>
              <a:t>  </a:t>
            </a:r>
            <a:r>
              <a:rPr lang="ru-RU" sz="2000" dirty="0" smtClean="0"/>
              <a:t>ручей, </a:t>
            </a:r>
            <a:r>
              <a:rPr lang="ru-RU" sz="2000" b="1" dirty="0" smtClean="0">
                <a:solidFill>
                  <a:srgbClr val="FF0000"/>
                </a:solidFill>
              </a:rPr>
              <a:t>шелестит</a:t>
            </a:r>
            <a:r>
              <a:rPr lang="ru-RU" sz="2000" b="1" dirty="0" smtClean="0"/>
              <a:t> </a:t>
            </a:r>
            <a:r>
              <a:rPr lang="ru-RU" sz="2000" dirty="0" smtClean="0"/>
              <a:t>листва. В камышах  </a:t>
            </a:r>
            <a:r>
              <a:rPr lang="ru-RU" sz="2000" b="1" dirty="0" smtClean="0">
                <a:solidFill>
                  <a:srgbClr val="FF0000"/>
                </a:solidFill>
              </a:rPr>
              <a:t>крякает</a:t>
            </a:r>
            <a:r>
              <a:rPr lang="ru-RU" sz="2000" dirty="0" smtClean="0"/>
              <a:t> утка. В зарослях черемухи  </a:t>
            </a:r>
            <a:r>
              <a:rPr lang="ru-RU" sz="2000" b="1" dirty="0" smtClean="0">
                <a:solidFill>
                  <a:srgbClr val="FF0000"/>
                </a:solidFill>
              </a:rPr>
              <a:t>жужжит</a:t>
            </a:r>
            <a:r>
              <a:rPr lang="ru-RU" sz="2000" dirty="0" smtClean="0"/>
              <a:t> шмель. А у вас гулко </a:t>
            </a:r>
            <a:r>
              <a:rPr lang="ru-RU" sz="2000" b="1" dirty="0" smtClean="0">
                <a:solidFill>
                  <a:srgbClr val="FF0000"/>
                </a:solidFill>
              </a:rPr>
              <a:t>стучит</a:t>
            </a:r>
            <a:r>
              <a:rPr lang="ru-RU" sz="2000" b="1" dirty="0" smtClean="0"/>
              <a:t> </a:t>
            </a:r>
            <a:r>
              <a:rPr lang="ru-RU" sz="2000" dirty="0" smtClean="0"/>
              <a:t> сердце от радости общения с природой.</a:t>
            </a:r>
            <a:endParaRPr lang="ru-RU" sz="2000" dirty="0"/>
          </a:p>
        </p:txBody>
      </p:sp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ru-RU" sz="2400" dirty="0" smtClean="0">
                <a:solidFill>
                  <a:schemeClr val="tx1"/>
                </a:solidFill>
              </a:rPr>
              <a:t>Домашнее задание. Упражнение 267</a:t>
            </a:r>
            <a:endParaRPr lang="ru-RU" sz="2400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Заголовок 6"/>
          <p:cNvSpPr>
            <a:spLocks noGrp="1"/>
          </p:cNvSpPr>
          <p:nvPr>
            <p:ph type="title"/>
          </p:nvPr>
        </p:nvSpPr>
        <p:spPr>
          <a:xfrm>
            <a:off x="609599" y="609600"/>
            <a:ext cx="6347713" cy="947192"/>
          </a:xfrm>
        </p:spPr>
        <p:txBody>
          <a:bodyPr>
            <a:normAutofit/>
          </a:bodyPr>
          <a:lstStyle/>
          <a:p>
            <a:r>
              <a:rPr lang="ru-RU" sz="2400" b="1" dirty="0" smtClean="0">
                <a:solidFill>
                  <a:schemeClr val="tx1"/>
                </a:solidFill>
              </a:rPr>
              <a:t>Орфографическая пятиминутка</a:t>
            </a:r>
            <a:r>
              <a:rPr lang="ru-RU" sz="2000" b="1" dirty="0" smtClean="0">
                <a:solidFill>
                  <a:schemeClr val="tx1"/>
                </a:solidFill>
              </a:rPr>
              <a:t/>
            </a:r>
            <a:br>
              <a:rPr lang="ru-RU" sz="2000" b="1" dirty="0" smtClean="0">
                <a:solidFill>
                  <a:schemeClr val="tx1"/>
                </a:solidFill>
              </a:rPr>
            </a:br>
            <a:r>
              <a:rPr lang="ru-RU" sz="2000" b="1" dirty="0" smtClean="0">
                <a:solidFill>
                  <a:schemeClr val="tx1"/>
                </a:solidFill>
              </a:rPr>
              <a:t>    </a:t>
            </a:r>
            <a:r>
              <a:rPr lang="ru-RU" sz="2000" i="1" dirty="0" smtClean="0">
                <a:solidFill>
                  <a:schemeClr val="tx1"/>
                </a:solidFill>
              </a:rPr>
              <a:t>Работа над словарными словами</a:t>
            </a:r>
            <a:endParaRPr lang="ru-RU" sz="2000" i="1" dirty="0">
              <a:solidFill>
                <a:schemeClr val="tx1"/>
              </a:solidFill>
            </a:endParaRPr>
          </a:p>
        </p:txBody>
      </p:sp>
      <p:sp>
        <p:nvSpPr>
          <p:cNvPr id="8" name="Содержимое 7"/>
          <p:cNvSpPr>
            <a:spLocks noGrp="1"/>
          </p:cNvSpPr>
          <p:nvPr>
            <p:ph idx="1"/>
          </p:nvPr>
        </p:nvSpPr>
        <p:spPr>
          <a:xfrm>
            <a:off x="251520" y="1412776"/>
            <a:ext cx="7200800" cy="4628587"/>
          </a:xfrm>
        </p:spPr>
        <p:txBody>
          <a:bodyPr>
            <a:normAutofit/>
          </a:bodyPr>
          <a:lstStyle/>
          <a:p>
            <a:pPr lvl="0">
              <a:buNone/>
            </a:pPr>
            <a:r>
              <a:rPr lang="ru-RU" sz="2000" i="1" dirty="0" smtClean="0"/>
              <a:t> 1. Торжественное массовое шествие, в котором участвуют много людей </a:t>
            </a:r>
          </a:p>
          <a:p>
            <a:pPr lvl="0"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2. Лечебное учреждение, в котором лечатся и отдыхают</a:t>
            </a:r>
            <a:endParaRPr lang="ru-RU" sz="2000" dirty="0" smtClean="0"/>
          </a:p>
          <a:p>
            <a:pPr lvl="0">
              <a:buNone/>
            </a:pPr>
            <a:r>
              <a:rPr lang="ru-RU" sz="2000" i="1" dirty="0" smtClean="0"/>
              <a:t>  3.  Праздник, участники которого показывают свои достижения в каком-либо  виде искусства </a:t>
            </a:r>
          </a:p>
          <a:p>
            <a:pPr lvl="0">
              <a:buNone/>
            </a:pPr>
            <a:r>
              <a:rPr lang="ru-RU" sz="2000" i="1" dirty="0" smtClean="0"/>
              <a:t>  4. Сотрудник учреждения, который ведет документацию и деловую переписку</a:t>
            </a:r>
          </a:p>
          <a:p>
            <a:pPr lvl="0">
              <a:buNone/>
            </a:pPr>
            <a:r>
              <a:rPr lang="ru-RU" sz="2000" i="1" dirty="0" smtClean="0"/>
              <a:t>  5. Портниха, работница по изготовлению швейных изделий</a:t>
            </a:r>
          </a:p>
          <a:p>
            <a:pPr lvl="0">
              <a:buNone/>
            </a:pPr>
            <a:r>
              <a:rPr lang="ru-RU" sz="2000" i="1" dirty="0"/>
              <a:t> </a:t>
            </a:r>
            <a:r>
              <a:rPr lang="ru-RU" sz="2000" i="1" dirty="0" smtClean="0"/>
              <a:t> 6. Устройство, похожее на большой зонт, предназначенное для прыжков с самолета</a:t>
            </a:r>
            <a:endParaRPr lang="ru-RU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904082894"/>
              </p:ext>
            </p:extLst>
          </p:nvPr>
        </p:nvGraphicFramePr>
        <p:xfrm>
          <a:off x="395537" y="1484786"/>
          <a:ext cx="6840768" cy="3613014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427548">
                  <a:extLst>
                    <a:ext uri="{9D8B030D-6E8A-4147-A177-3AD203B41FA5}">
                      <a16:colId xmlns:a16="http://schemas.microsoft.com/office/drawing/2014/main" xmlns="" val="3444795443"/>
                    </a:ext>
                  </a:extLst>
                </a:gridCol>
                <a:gridCol w="427548">
                  <a:extLst>
                    <a:ext uri="{9D8B030D-6E8A-4147-A177-3AD203B41FA5}">
                      <a16:colId xmlns:a16="http://schemas.microsoft.com/office/drawing/2014/main" xmlns="" val="3582798192"/>
                    </a:ext>
                  </a:extLst>
                </a:gridCol>
                <a:gridCol w="427548">
                  <a:extLst>
                    <a:ext uri="{9D8B030D-6E8A-4147-A177-3AD203B41FA5}">
                      <a16:colId xmlns:a16="http://schemas.microsoft.com/office/drawing/2014/main" xmlns="" val="3275329018"/>
                    </a:ext>
                  </a:extLst>
                </a:gridCol>
                <a:gridCol w="427548">
                  <a:extLst>
                    <a:ext uri="{9D8B030D-6E8A-4147-A177-3AD203B41FA5}">
                      <a16:colId xmlns:a16="http://schemas.microsoft.com/office/drawing/2014/main" xmlns="" val="3268411148"/>
                    </a:ext>
                  </a:extLst>
                </a:gridCol>
                <a:gridCol w="427548">
                  <a:extLst>
                    <a:ext uri="{9D8B030D-6E8A-4147-A177-3AD203B41FA5}">
                      <a16:colId xmlns:a16="http://schemas.microsoft.com/office/drawing/2014/main" xmlns="" val="1469886329"/>
                    </a:ext>
                  </a:extLst>
                </a:gridCol>
                <a:gridCol w="427548">
                  <a:extLst>
                    <a:ext uri="{9D8B030D-6E8A-4147-A177-3AD203B41FA5}">
                      <a16:colId xmlns:a16="http://schemas.microsoft.com/office/drawing/2014/main" xmlns="" val="325022743"/>
                    </a:ext>
                  </a:extLst>
                </a:gridCol>
                <a:gridCol w="427548">
                  <a:extLst>
                    <a:ext uri="{9D8B030D-6E8A-4147-A177-3AD203B41FA5}">
                      <a16:colId xmlns:a16="http://schemas.microsoft.com/office/drawing/2014/main" xmlns="" val="72566988"/>
                    </a:ext>
                  </a:extLst>
                </a:gridCol>
                <a:gridCol w="427548">
                  <a:extLst>
                    <a:ext uri="{9D8B030D-6E8A-4147-A177-3AD203B41FA5}">
                      <a16:colId xmlns:a16="http://schemas.microsoft.com/office/drawing/2014/main" xmlns="" val="948490640"/>
                    </a:ext>
                  </a:extLst>
                </a:gridCol>
                <a:gridCol w="427548">
                  <a:extLst>
                    <a:ext uri="{9D8B030D-6E8A-4147-A177-3AD203B41FA5}">
                      <a16:colId xmlns:a16="http://schemas.microsoft.com/office/drawing/2014/main" xmlns="" val="2989531188"/>
                    </a:ext>
                  </a:extLst>
                </a:gridCol>
                <a:gridCol w="427548">
                  <a:extLst>
                    <a:ext uri="{9D8B030D-6E8A-4147-A177-3AD203B41FA5}">
                      <a16:colId xmlns:a16="http://schemas.microsoft.com/office/drawing/2014/main" xmlns="" val="635363233"/>
                    </a:ext>
                  </a:extLst>
                </a:gridCol>
                <a:gridCol w="427548">
                  <a:extLst>
                    <a:ext uri="{9D8B030D-6E8A-4147-A177-3AD203B41FA5}">
                      <a16:colId xmlns:a16="http://schemas.microsoft.com/office/drawing/2014/main" xmlns="" val="1296482848"/>
                    </a:ext>
                  </a:extLst>
                </a:gridCol>
                <a:gridCol w="427548">
                  <a:extLst>
                    <a:ext uri="{9D8B030D-6E8A-4147-A177-3AD203B41FA5}">
                      <a16:colId xmlns:a16="http://schemas.microsoft.com/office/drawing/2014/main" xmlns="" val="3715477437"/>
                    </a:ext>
                  </a:extLst>
                </a:gridCol>
                <a:gridCol w="427548">
                  <a:extLst>
                    <a:ext uri="{9D8B030D-6E8A-4147-A177-3AD203B41FA5}">
                      <a16:colId xmlns:a16="http://schemas.microsoft.com/office/drawing/2014/main" xmlns="" val="926774614"/>
                    </a:ext>
                  </a:extLst>
                </a:gridCol>
                <a:gridCol w="427548">
                  <a:extLst>
                    <a:ext uri="{9D8B030D-6E8A-4147-A177-3AD203B41FA5}">
                      <a16:colId xmlns:a16="http://schemas.microsoft.com/office/drawing/2014/main" xmlns="" val="3343779784"/>
                    </a:ext>
                  </a:extLst>
                </a:gridCol>
                <a:gridCol w="427548">
                  <a:extLst>
                    <a:ext uri="{9D8B030D-6E8A-4147-A177-3AD203B41FA5}">
                      <a16:colId xmlns:a16="http://schemas.microsoft.com/office/drawing/2014/main" xmlns="" val="3143264658"/>
                    </a:ext>
                  </a:extLst>
                </a:gridCol>
                <a:gridCol w="427548">
                  <a:extLst>
                    <a:ext uri="{9D8B030D-6E8A-4147-A177-3AD203B41FA5}">
                      <a16:colId xmlns:a16="http://schemas.microsoft.com/office/drawing/2014/main" xmlns="" val="1480005464"/>
                    </a:ext>
                  </a:extLst>
                </a:gridCol>
              </a:tblGrid>
              <a:tr h="602169"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>
                          <a:solidFill>
                            <a:schemeClr val="tx1"/>
                          </a:solidFill>
                        </a:rPr>
                        <a:t>1</a:t>
                      </a:r>
                      <a:endParaRPr lang="ru-RU" sz="1800" b="1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д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е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rgbClr val="FF0000"/>
                          </a:solidFill>
                        </a:rPr>
                        <a:t>м</a:t>
                      </a:r>
                      <a:endParaRPr lang="ru-RU" sz="2800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о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н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с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т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р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а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ц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и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dirty="0" smtClean="0">
                          <a:solidFill>
                            <a:schemeClr val="tx1"/>
                          </a:solidFill>
                        </a:rPr>
                        <a:t>я</a:t>
                      </a:r>
                      <a:endParaRPr lang="ru-RU" sz="2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52604090"/>
                  </a:ext>
                </a:extLst>
              </a:tr>
              <a:tr h="602169"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2</a:t>
                      </a:r>
                      <a:endParaRPr lang="ru-RU" sz="1800" b="1" dirty="0"/>
                    </a:p>
                  </a:txBody>
                  <a:tcPr anchor="ctr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с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н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</a:rPr>
                        <a:t>о</a:t>
                      </a:r>
                      <a:endParaRPr lang="ru-RU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р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й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591931751"/>
                  </a:ext>
                </a:extLst>
              </a:tr>
              <a:tr h="602169"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3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ф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</a:rPr>
                        <a:t>с</a:t>
                      </a:r>
                      <a:endParaRPr lang="ru-RU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и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в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л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ь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990493853"/>
                  </a:ext>
                </a:extLst>
              </a:tr>
              <a:tr h="602169"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b="1" dirty="0" smtClean="0"/>
                        <a:t>4</a:t>
                      </a:r>
                      <a:endParaRPr lang="ru-RU" sz="1800" b="1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с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</a:rPr>
                        <a:t>к</a:t>
                      </a:r>
                      <a:endParaRPr lang="ru-RU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р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р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ь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4120915535"/>
                  </a:ext>
                </a:extLst>
              </a:tr>
              <a:tr h="602169"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600" dirty="0" smtClean="0"/>
                        <a:t>5</a:t>
                      </a:r>
                      <a:endParaRPr lang="ru-RU" sz="16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ш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</a:rPr>
                        <a:t>в</a:t>
                      </a:r>
                      <a:endParaRPr lang="ru-RU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е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я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3246131421"/>
                  </a:ext>
                </a:extLst>
              </a:tr>
              <a:tr h="602169"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1800" dirty="0" smtClean="0"/>
                        <a:t>6</a:t>
                      </a:r>
                      <a:endParaRPr lang="ru-RU" sz="1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п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а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р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>
                          <a:solidFill>
                            <a:srgbClr val="FF0000"/>
                          </a:solidFill>
                        </a:rPr>
                        <a:t>а</a:t>
                      </a:r>
                      <a:endParaRPr lang="ru-RU" sz="2800" b="1" dirty="0">
                        <a:solidFill>
                          <a:srgbClr val="FF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ш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ю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sz="2800" b="1" dirty="0" smtClean="0"/>
                        <a:t>т</a:t>
                      </a:r>
                      <a:endParaRPr lang="ru-RU" sz="2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ru-RU" sz="2800" dirty="0"/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xmlns="" val="121835123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xmlns="" val="3967841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3568" y="2276872"/>
            <a:ext cx="7056784" cy="2099320"/>
          </a:xfrm>
        </p:spPr>
        <p:txBody>
          <a:bodyPr>
            <a:noAutofit/>
          </a:bodyPr>
          <a:lstStyle/>
          <a:p>
            <a:pPr algn="ctr"/>
            <a:r>
              <a:rPr lang="ru-RU" sz="4400" dirty="0" smtClean="0"/>
              <a:t>Двадцать шестое апреля.</a:t>
            </a:r>
            <a:br>
              <a:rPr lang="ru-RU" sz="4400" dirty="0" smtClean="0"/>
            </a:br>
            <a:r>
              <a:rPr lang="ru-RU" sz="4400" dirty="0" smtClean="0"/>
              <a:t>Классная работа.</a:t>
            </a:r>
            <a:br>
              <a:rPr lang="ru-RU" sz="4400" dirty="0" smtClean="0"/>
            </a:br>
            <a:r>
              <a:rPr lang="ru-RU" sz="4400" dirty="0" smtClean="0"/>
              <a:t>Зрительный диктант.</a:t>
            </a:r>
            <a:br>
              <a:rPr lang="ru-RU" sz="4400" dirty="0" smtClean="0"/>
            </a:br>
            <a:r>
              <a:rPr lang="ru-RU" sz="4400" dirty="0" smtClean="0"/>
              <a:t>  </a:t>
            </a:r>
            <a:endParaRPr lang="ru-RU" sz="4400" dirty="0"/>
          </a:p>
        </p:txBody>
      </p:sp>
    </p:spTree>
    <p:extLst>
      <p:ext uri="{BB962C8B-B14F-4D97-AF65-F5344CB8AC3E}">
        <p14:creationId xmlns:p14="http://schemas.microsoft.com/office/powerpoint/2010/main" xmlns="" val="34451038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99593" y="188640"/>
            <a:ext cx="6347713" cy="792088"/>
          </a:xfrm>
        </p:spPr>
        <p:txBody>
          <a:bodyPr>
            <a:normAutofit/>
          </a:bodyPr>
          <a:lstStyle/>
          <a:p>
            <a:pPr algn="ctr"/>
            <a:r>
              <a:rPr lang="ru-RU" sz="2400" b="1" dirty="0" smtClean="0">
                <a:solidFill>
                  <a:schemeClr val="tx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Зрительный диктант</a:t>
            </a:r>
            <a:endParaRPr lang="ru-RU" sz="2400" b="1" dirty="0">
              <a:solidFill>
                <a:schemeClr val="tx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01041" y="1238908"/>
            <a:ext cx="7344816" cy="720080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ru-RU" sz="2800" dirty="0" smtClean="0"/>
              <a:t>Мы гордимся славной историей Москвы.</a:t>
            </a:r>
          </a:p>
          <a:p>
            <a:endParaRPr lang="ru-RU" dirty="0" smtClean="0"/>
          </a:p>
          <a:p>
            <a:pPr>
              <a:buNone/>
            </a:pPr>
            <a:r>
              <a:rPr lang="ru-RU" b="1" i="1" dirty="0" smtClean="0"/>
              <a:t> </a:t>
            </a:r>
            <a:endParaRPr lang="ru-RU" sz="3200" dirty="0"/>
          </a:p>
        </p:txBody>
      </p:sp>
      <p:sp>
        <p:nvSpPr>
          <p:cNvPr id="4" name="Прямоугольник 3"/>
          <p:cNvSpPr/>
          <p:nvPr/>
        </p:nvSpPr>
        <p:spPr>
          <a:xfrm>
            <a:off x="512337" y="4140367"/>
            <a:ext cx="6607814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buNone/>
            </a:pPr>
            <a:r>
              <a:rPr lang="ru-RU" sz="2400" b="1" i="1" dirty="0"/>
              <a:t>Найдите  ошибочный вариант</a:t>
            </a:r>
          </a:p>
          <a:p>
            <a:pPr algn="ctr">
              <a:buNone/>
            </a:pPr>
            <a:r>
              <a:rPr lang="ru-RU" sz="2400" i="1" dirty="0" smtClean="0"/>
              <a:t> 1</a:t>
            </a:r>
            <a:r>
              <a:rPr lang="ru-RU" sz="2400" i="1" dirty="0"/>
              <a:t>) имя существительное + глагол</a:t>
            </a:r>
            <a:endParaRPr lang="ru-RU" sz="2400" dirty="0"/>
          </a:p>
          <a:p>
            <a:pPr algn="ctr">
              <a:buNone/>
            </a:pPr>
            <a:endParaRPr lang="ru-RU" sz="2400" i="1" dirty="0" smtClean="0"/>
          </a:p>
          <a:p>
            <a:pPr algn="ctr">
              <a:buNone/>
            </a:pPr>
            <a:r>
              <a:rPr lang="ru-RU" sz="2400" i="1" dirty="0" smtClean="0"/>
              <a:t>3</a:t>
            </a:r>
            <a:r>
              <a:rPr lang="ru-RU" sz="2400" i="1" dirty="0"/>
              <a:t>) Личные местоимения + глагол</a:t>
            </a:r>
            <a:endParaRPr lang="ru-RU" sz="2400" dirty="0"/>
          </a:p>
        </p:txBody>
      </p:sp>
      <p:sp>
        <p:nvSpPr>
          <p:cNvPr id="10" name="Прямоугольник 9"/>
          <p:cNvSpPr/>
          <p:nvPr/>
        </p:nvSpPr>
        <p:spPr>
          <a:xfrm>
            <a:off x="2987824" y="2757290"/>
            <a:ext cx="198323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/>
              <a:t>гордимся</a:t>
            </a:r>
          </a:p>
        </p:txBody>
      </p:sp>
      <p:sp>
        <p:nvSpPr>
          <p:cNvPr id="11" name="Прямоугольник 10"/>
          <p:cNvSpPr/>
          <p:nvPr/>
        </p:nvSpPr>
        <p:spPr>
          <a:xfrm>
            <a:off x="2000835" y="2757290"/>
            <a:ext cx="769763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/>
              <a:t>Мы</a:t>
            </a:r>
          </a:p>
        </p:txBody>
      </p:sp>
      <p:sp>
        <p:nvSpPr>
          <p:cNvPr id="12" name="Прямоугольник 11"/>
          <p:cNvSpPr/>
          <p:nvPr/>
        </p:nvSpPr>
        <p:spPr>
          <a:xfrm>
            <a:off x="5168976" y="2757290"/>
            <a:ext cx="1951175" cy="58477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3200" dirty="0"/>
              <a:t>историей</a:t>
            </a:r>
          </a:p>
        </p:txBody>
      </p:sp>
      <p:sp>
        <p:nvSpPr>
          <p:cNvPr id="13" name="Прямоугольник 12"/>
          <p:cNvSpPr/>
          <p:nvPr/>
        </p:nvSpPr>
        <p:spPr>
          <a:xfrm>
            <a:off x="1176801" y="4869160"/>
            <a:ext cx="5051383" cy="461665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ru-RU" sz="2400" i="1" dirty="0" smtClean="0"/>
              <a:t> 2</a:t>
            </a:r>
            <a:r>
              <a:rPr lang="ru-RU" sz="2400" i="1" dirty="0"/>
              <a:t>) имя прилагательное + глагол</a:t>
            </a:r>
            <a:endParaRPr lang="ru-RU" sz="2400" dirty="0"/>
          </a:p>
        </p:txBody>
      </p:sp>
    </p:spTree>
    <p:extLst>
      <p:ext uri="{BB962C8B-B14F-4D97-AF65-F5344CB8AC3E}">
        <p14:creationId xmlns:p14="http://schemas.microsoft.com/office/powerpoint/2010/main" xmlns="" val="21202745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xit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0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0"/>
                                  </p:iterate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8" presetClass="emph" presetSubtype="0" fill="hold" grpId="1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36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3" grpId="1" uiExpand="1" build="p"/>
      <p:bldP spid="4" grpId="0"/>
      <p:bldP spid="10" grpId="0"/>
      <p:bldP spid="11" grpId="0"/>
      <p:bldP spid="12" grpId="0"/>
      <p:bldP spid="13" grpId="0"/>
      <p:bldP spid="13" grpId="1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599" y="188640"/>
            <a:ext cx="6914729" cy="720080"/>
          </a:xfrm>
        </p:spPr>
        <p:txBody>
          <a:bodyPr>
            <a:normAutofit fontScale="90000"/>
          </a:bodyPr>
          <a:lstStyle/>
          <a:p>
            <a:pPr algn="ctr"/>
            <a:r>
              <a:rPr lang="ru-RU" sz="2000" b="1" dirty="0" smtClean="0">
                <a:solidFill>
                  <a:schemeClr val="tx1"/>
                </a:solidFill>
              </a:rPr>
              <a:t>Гимн</a:t>
            </a:r>
            <a:r>
              <a:rPr lang="ru-RU" sz="2000" dirty="0" smtClean="0">
                <a:solidFill>
                  <a:schemeClr val="tx1"/>
                </a:solidFill>
              </a:rPr>
              <a:t> «</a:t>
            </a:r>
            <a:r>
              <a:rPr lang="ru-RU" sz="2000" dirty="0" smtClean="0">
                <a:solidFill>
                  <a:srgbClr val="FF0000"/>
                </a:solidFill>
              </a:rPr>
              <a:t>Моя Москва</a:t>
            </a:r>
            <a:r>
              <a:rPr lang="ru-RU" sz="2000" dirty="0" smtClean="0">
                <a:solidFill>
                  <a:schemeClr val="tx1"/>
                </a:solidFill>
              </a:rPr>
              <a:t>»</a:t>
            </a:r>
            <a:br>
              <a:rPr lang="ru-RU" sz="2000" dirty="0" smtClean="0">
                <a:solidFill>
                  <a:schemeClr val="tx1"/>
                </a:solidFill>
              </a:rPr>
            </a:br>
            <a:r>
              <a:rPr lang="ru-RU" sz="2000" dirty="0" smtClean="0">
                <a:solidFill>
                  <a:schemeClr val="tx1"/>
                </a:solidFill>
              </a:rPr>
              <a:t>музыка Исаака Дунаевского, слова  Михаила Лисянского</a:t>
            </a:r>
            <a:endParaRPr lang="ru-RU" sz="2000" dirty="0">
              <a:solidFill>
                <a:schemeClr val="tx1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755576" y="1384594"/>
            <a:ext cx="7550314" cy="1944216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i="1" dirty="0" smtClean="0">
                <a:solidFill>
                  <a:schemeClr val="tx1"/>
                </a:solidFill>
              </a:rPr>
              <a:t>                        суровую осень, 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chemeClr val="tx1"/>
                </a:solidFill>
              </a:rPr>
              <a:t>Скрежет танков и отблеск штыков…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chemeClr val="tx1"/>
                </a:solidFill>
              </a:rPr>
              <a:t>В городах и далеких станицах</a:t>
            </a:r>
            <a:endParaRPr lang="ru-RU" dirty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i="1" dirty="0" smtClean="0">
                <a:solidFill>
                  <a:schemeClr val="tx1"/>
                </a:solidFill>
              </a:rPr>
              <a:t>О тебе </a:t>
            </a:r>
          </a:p>
          <a:p>
            <a:pPr>
              <a:buNone/>
            </a:pPr>
            <a:r>
              <a:rPr lang="ru-RU" i="1" dirty="0" smtClean="0">
                <a:solidFill>
                  <a:schemeClr val="tx1"/>
                </a:solidFill>
              </a:rPr>
              <a:t>Дорогая моя столица,</a:t>
            </a:r>
            <a:endParaRPr lang="ru-RU" dirty="0" smtClean="0">
              <a:solidFill>
                <a:schemeClr val="tx1"/>
              </a:solidFill>
            </a:endParaRP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Золотая моя Москва!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И везде                     слова: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Дорогая моя, столица,</a:t>
            </a:r>
          </a:p>
          <a:p>
            <a:pPr>
              <a:buNone/>
            </a:pPr>
            <a:r>
              <a:rPr lang="ru-RU" dirty="0" smtClean="0">
                <a:solidFill>
                  <a:schemeClr val="tx1"/>
                </a:solidFill>
              </a:rPr>
              <a:t>Золотая моя, Москва</a:t>
            </a:r>
          </a:p>
          <a:p>
            <a:pPr>
              <a:buNone/>
            </a:pPr>
            <a:r>
              <a:rPr lang="ru-RU" i="1" dirty="0" smtClean="0">
                <a:solidFill>
                  <a:srgbClr val="7030A0"/>
                </a:solidFill>
              </a:rPr>
              <a:t>.</a:t>
            </a:r>
            <a:endParaRPr lang="ru-RU" i="1" dirty="0">
              <a:solidFill>
                <a:srgbClr val="7030A0"/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323528" y="5101841"/>
            <a:ext cx="8496944" cy="132343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b="1" u="sng" dirty="0"/>
              <a:t>Задание</a:t>
            </a:r>
            <a:r>
              <a:rPr lang="ru-RU" sz="2000" b="1" dirty="0"/>
              <a:t>:</a:t>
            </a:r>
            <a:r>
              <a:rPr lang="ru-RU" sz="2000" dirty="0"/>
              <a:t> </a:t>
            </a:r>
            <a:r>
              <a:rPr lang="ru-RU" sz="2000" i="1" dirty="0"/>
              <a:t>Н</a:t>
            </a:r>
            <a:r>
              <a:rPr lang="ru-RU" sz="2000" i="1" dirty="0" smtClean="0"/>
              <a:t>айдите в тексте  </a:t>
            </a:r>
            <a:r>
              <a:rPr lang="ru-RU" sz="2000" i="1" dirty="0"/>
              <a:t>глаголы с именами существительными или местоимениями. </a:t>
            </a:r>
            <a:r>
              <a:rPr lang="ru-RU" sz="2000" i="1" dirty="0" smtClean="0"/>
              <a:t>Определите грамматические признаки глагола: </a:t>
            </a:r>
            <a:r>
              <a:rPr lang="ru-RU" sz="2000" i="1" dirty="0"/>
              <a:t>лицо, число, время, </a:t>
            </a:r>
            <a:r>
              <a:rPr lang="ru-RU" sz="2000" i="1" dirty="0" smtClean="0"/>
              <a:t>спряжение. </a:t>
            </a:r>
            <a:r>
              <a:rPr lang="ru-RU" sz="2000" i="1" dirty="0"/>
              <a:t>При необходимости пользуйтесь </a:t>
            </a:r>
            <a:r>
              <a:rPr lang="ru-RU" sz="2000" i="1" dirty="0" smtClean="0"/>
              <a:t>памяткой.</a:t>
            </a:r>
            <a:endParaRPr lang="ru-RU" sz="2000" dirty="0"/>
          </a:p>
        </p:txBody>
      </p:sp>
      <p:sp>
        <p:nvSpPr>
          <p:cNvPr id="5" name="Прямоугольник 4"/>
          <p:cNvSpPr/>
          <p:nvPr/>
        </p:nvSpPr>
        <p:spPr>
          <a:xfrm>
            <a:off x="755576" y="1384594"/>
            <a:ext cx="174919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i="1" dirty="0"/>
              <a:t>Мы запомним </a:t>
            </a:r>
            <a:endParaRPr lang="ru-RU" dirty="0"/>
          </a:p>
        </p:txBody>
      </p:sp>
      <p:sp>
        <p:nvSpPr>
          <p:cNvPr id="6" name="Прямоугольник 5"/>
          <p:cNvSpPr/>
          <p:nvPr/>
        </p:nvSpPr>
        <p:spPr>
          <a:xfrm>
            <a:off x="1691680" y="2564904"/>
            <a:ext cx="2444900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algn="ctr">
              <a:buNone/>
            </a:pPr>
            <a:r>
              <a:rPr lang="ru-RU" i="1" dirty="0"/>
              <a:t>не умолкнет молва,</a:t>
            </a:r>
            <a:endParaRPr lang="ru-RU" dirty="0"/>
          </a:p>
        </p:txBody>
      </p:sp>
      <p:sp>
        <p:nvSpPr>
          <p:cNvPr id="7" name="Прямоугольник 6"/>
          <p:cNvSpPr/>
          <p:nvPr/>
        </p:nvSpPr>
        <p:spPr>
          <a:xfrm>
            <a:off x="1691680" y="3775703"/>
            <a:ext cx="1348446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dirty="0"/>
              <a:t>повторял я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1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8" presetClass="emph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4000"/>
                                  </p:iterate>
                                  <p:childTnLst>
                                    <p:set>
                                      <p:cBhvr override="childStyle">
                                        <p:cTn id="19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style.textDecorationUnderline</p:attrName>
                                        </p:attrNameLst>
                                      </p:cBhvr>
                                      <p:to>
                                        <p:strVal val="tru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  <p:bldP spid="6" grpId="0"/>
      <p:bldP spid="7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467544" y="1196752"/>
            <a:ext cx="6986737" cy="4536504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800" dirty="0" smtClean="0"/>
              <a:t>Мы запомним – что сделаем?, запомнить, </a:t>
            </a:r>
            <a:r>
              <a:rPr lang="en-US" sz="2800" dirty="0"/>
              <a:t>II </a:t>
            </a:r>
            <a:r>
              <a:rPr lang="ru-RU" sz="2800" dirty="0" err="1"/>
              <a:t>спр</a:t>
            </a:r>
            <a:r>
              <a:rPr lang="ru-RU" sz="2800" dirty="0" smtClean="0"/>
              <a:t>., </a:t>
            </a:r>
            <a:r>
              <a:rPr lang="ru-RU" sz="2800" dirty="0" err="1" smtClean="0"/>
              <a:t>буд.вр</a:t>
            </a:r>
            <a:r>
              <a:rPr lang="ru-RU" sz="2800" dirty="0" smtClean="0"/>
              <a:t>., 1л., </a:t>
            </a:r>
            <a:r>
              <a:rPr lang="ru-RU" sz="2800" dirty="0" err="1" smtClean="0"/>
              <a:t>мн.ч</a:t>
            </a:r>
            <a:endParaRPr lang="ru-RU" sz="2800" dirty="0" smtClean="0"/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Молва не умолкнет – что сделает? </a:t>
            </a:r>
            <a:r>
              <a:rPr lang="ru-RU" sz="2800" dirty="0"/>
              <a:t>у</a:t>
            </a:r>
            <a:r>
              <a:rPr lang="ru-RU" sz="2800" dirty="0" smtClean="0"/>
              <a:t>молкнуть, </a:t>
            </a:r>
            <a:r>
              <a:rPr lang="en-US" sz="2800" dirty="0"/>
              <a:t>I </a:t>
            </a:r>
            <a:r>
              <a:rPr lang="ru-RU" sz="2800" dirty="0" err="1"/>
              <a:t>спр</a:t>
            </a:r>
            <a:r>
              <a:rPr lang="ru-RU" sz="2800" dirty="0" smtClean="0"/>
              <a:t>., буд. </a:t>
            </a:r>
            <a:r>
              <a:rPr lang="ru-RU" sz="2800" dirty="0" err="1"/>
              <a:t>в</a:t>
            </a:r>
            <a:r>
              <a:rPr lang="ru-RU" sz="2800" dirty="0" err="1" smtClean="0"/>
              <a:t>р</a:t>
            </a:r>
            <a:r>
              <a:rPr lang="ru-RU" sz="2800" dirty="0" smtClean="0"/>
              <a:t>., 3л., </a:t>
            </a:r>
            <a:r>
              <a:rPr lang="ru-RU" sz="2800" dirty="0" smtClean="0"/>
              <a:t>ед.ч</a:t>
            </a:r>
            <a:r>
              <a:rPr lang="ru-RU" sz="2800" dirty="0" smtClean="0"/>
              <a:t>.</a:t>
            </a:r>
          </a:p>
          <a:p>
            <a:pPr marL="0" indent="0">
              <a:buNone/>
            </a:pPr>
            <a:endParaRPr lang="ru-RU" sz="2800" dirty="0" smtClean="0"/>
          </a:p>
          <a:p>
            <a:pPr marL="0" indent="0">
              <a:buNone/>
            </a:pPr>
            <a:r>
              <a:rPr lang="ru-RU" sz="2800" dirty="0" smtClean="0"/>
              <a:t>Я повторял – что делал? </a:t>
            </a:r>
            <a:r>
              <a:rPr lang="ru-RU" sz="2800" dirty="0"/>
              <a:t>п</a:t>
            </a:r>
            <a:r>
              <a:rPr lang="ru-RU" sz="2800" dirty="0" smtClean="0"/>
              <a:t>овторять,</a:t>
            </a:r>
          </a:p>
          <a:p>
            <a:pPr marL="0" indent="0">
              <a:buNone/>
            </a:pPr>
            <a:r>
              <a:rPr lang="ru-RU" sz="2800" dirty="0" err="1" smtClean="0"/>
              <a:t>пр.вр</a:t>
            </a:r>
            <a:r>
              <a:rPr lang="ru-RU" sz="2800" dirty="0" smtClean="0"/>
              <a:t>., ед.ч., м.р.</a:t>
            </a:r>
            <a:endParaRPr lang="ru-RU" sz="2800" dirty="0"/>
          </a:p>
          <a:p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xmlns="" val="910066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Аспект">
  <a:themeElements>
    <a:clrScheme name="Аспект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Аспект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Аспект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986</TotalTime>
  <Words>545</Words>
  <Application>Microsoft Office PowerPoint</Application>
  <PresentationFormat>Экран (4:3)</PresentationFormat>
  <Paragraphs>127</Paragraphs>
  <Slides>14</Slides>
  <Notes>5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14</vt:i4>
      </vt:variant>
    </vt:vector>
  </HeadingPairs>
  <TitlesOfParts>
    <vt:vector size="15" baseType="lpstr">
      <vt:lpstr>Аспект</vt:lpstr>
      <vt:lpstr> «Русский язык обладает всеми средствами для выражения самых тонких ощущений и оттенков мысли».                                                                 А.М.Горький</vt:lpstr>
      <vt:lpstr>ГЛАГОЛ – ЭТО ЧАСТЬ РЕЧИ, КОТОРАЯ ОБОЗНАЧАЕТ ДЕЙСТВИЕ ПРЕДМЕТА И ОТВЕЧАЕТ НА ВОПРОСЫ  ЧТО ДЕЛАТЬ? ЧТО СДЕЛАТЬ? </vt:lpstr>
      <vt:lpstr>Домашнее задание. Упражнение 267</vt:lpstr>
      <vt:lpstr>Орфографическая пятиминутка     Работа над словарными словами</vt:lpstr>
      <vt:lpstr>Слайд 5</vt:lpstr>
      <vt:lpstr>Двадцать шестое апреля. Классная работа. Зрительный диктант.   </vt:lpstr>
      <vt:lpstr>Зрительный диктант</vt:lpstr>
      <vt:lpstr>Гимн «Моя Москва» музыка Исаака Дунаевского, слова  Михаила Лисянского</vt:lpstr>
      <vt:lpstr>Слайд 9</vt:lpstr>
      <vt:lpstr> Упражнение для закрепления пройденного материала  Задание: Спишите   текст о гербе Москвы, раскрывая скобки. Правильно согласуйте глаголы с именами существительными или местоимениями</vt:lpstr>
      <vt:lpstr>Слайд 11</vt:lpstr>
      <vt:lpstr>Слайд 12</vt:lpstr>
      <vt:lpstr>Слайд 13</vt:lpstr>
      <vt:lpstr>7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Обобщающий урок по теме «Глагол»</dc:title>
  <dc:creator>ZION</dc:creator>
  <cp:lastModifiedBy>ZION</cp:lastModifiedBy>
  <cp:revision>102</cp:revision>
  <dcterms:created xsi:type="dcterms:W3CDTF">2018-03-17T14:42:56Z</dcterms:created>
  <dcterms:modified xsi:type="dcterms:W3CDTF">2019-12-01T11:47:51Z</dcterms:modified>
</cp:coreProperties>
</file>